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5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9FD92-04B8-4BAD-9FC5-F5A9FC724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F4BDBE-5AC9-42ED-AEF1-11C51EC5B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9658CD-5309-454A-ABBE-4913505A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022B75-3007-4193-963E-97C313EF6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ED24C1-6CC2-4945-82E7-3E9E174E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6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A95BE-D15F-4F12-9B85-4DF523E1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3F8B460-8274-4EED-9BCE-F6B694524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B2AE35-27E1-41A4-B6F6-EBC94713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4C18A3-64A1-4BC9-AFA4-D2BEA1A9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34BC82-9CD7-407F-97A5-68A63E30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76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EFAE501-DF2C-480F-831B-84AB57480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888158-71EE-423D-83A6-99C1029EC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159736-848E-410C-9F69-50471D7A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F124B8-1240-44CC-A399-E8EFB967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17C33E-0158-4250-BB53-8911B975D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449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462AA-F45C-41D1-9589-1C350C0AD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2A9A9B-7476-48CA-BE5C-597734FB3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ED75EB-B40B-49C8-8AE3-8A1E471D8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6BB35B-DCFD-49D4-B982-FB7068F9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5CE44F-2A93-4451-990B-E3AA3B13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71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BEEF6B-F16D-4555-8344-673777A67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C8C25A-6E13-436C-9B28-3E9AB133E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EB14E9-822C-4B64-B7D2-09AB18043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2DE6C4-EF49-4ED4-87DE-C5490AB9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1367C8-D3AC-426D-98EA-53119C842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221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5D864F-32A5-40F7-A4BE-A28C4683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D70116-C1F9-476A-8E70-4DA0B89AE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7C2D33-F96E-4BCB-B407-20B1A15D2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B86D4F-498C-4DE5-AD06-1823EAE0E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70AAEF-84C9-4A11-93DF-A1D45140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4DD8B1D-F748-41C5-B693-FF14F537B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009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A30DB-B334-458B-AD66-ACDE9A8F1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44A0DFF-B9A5-40A5-AF05-884A1FC62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0C0F76-8087-4C5F-A2AC-6F8795A59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92EA682-32CA-4789-8716-E00413F48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77902D5-05EB-4C04-95B8-E5F1AE0AC8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A353976-80A4-4CCB-86E3-7123BBE5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9CEF45-464C-445B-AE3F-C27414CE9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6E28B2F-5F0F-4DCD-A328-7DB2A0F15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106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359BF-CA81-4C68-82C8-8034D110D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9BBAC8-74D0-4784-9AAB-BBB99ADA6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67D4BBD-3156-4BE5-80FD-B9C954EB0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4B5712E-7AE5-42E2-927D-B3593E1E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66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3CC4CA6-FC4E-4B42-940F-F71EC978A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063D0EB-336E-471E-98C6-9FF6AF90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C0E104-1494-4FD5-A1EF-6DF50FAF7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808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9BC14-B387-47C2-AB19-0DC326F91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4A629A-5122-47EB-90C0-ED0494903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D4626AE-0197-4CE3-957E-6A3595C81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834E8F-3885-4986-9114-0781EE96D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ACF2283-47C1-4BC8-9C8E-D94DF6E2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C8613D5-1077-40E7-94F8-80D89646B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767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BCE39-04D4-4F48-BD12-0892798F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EF1F975-AC66-47A5-B6D0-692041BEA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3AEF99-AB48-485D-9829-F5F0A2789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C8FDA1D-BC8C-4948-9838-B1A2673D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820D399-44FF-4004-8418-CBACBEC6F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1B21C7-D2BB-4AC3-B39B-F614E996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266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46AD108-7661-4EFF-8B93-62034055F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87AA2D7-D3F1-4E71-B569-361E69FDD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A577DD-AFC5-4467-9191-4AB8ECF3C5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4863C-D2CC-486E-9D55-286E210C5E45}" type="datetimeFigureOut">
              <a:rPr lang="nl-NL" smtClean="0"/>
              <a:t>15-11-2020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C417A0-288B-4C20-869F-92E9383F29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4BDFA1-32FE-4329-BAF7-7A7AA01F3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FA9E3-5BDF-46F1-B11E-871C12C322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54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4205B8F-D181-471C-B7EC-CEF623FA6B8F}"/>
              </a:ext>
            </a:extLst>
          </p:cNvPr>
          <p:cNvSpPr txBox="1"/>
          <p:nvPr/>
        </p:nvSpPr>
        <p:spPr>
          <a:xfrm>
            <a:off x="914400" y="680720"/>
            <a:ext cx="5710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Wat moet je weten over procedures?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1DEAC0F-EF92-471C-A31C-BA3D513B6E6F}"/>
              </a:ext>
            </a:extLst>
          </p:cNvPr>
          <p:cNvSpPr txBox="1"/>
          <p:nvPr/>
        </p:nvSpPr>
        <p:spPr>
          <a:xfrm>
            <a:off x="959922" y="1442283"/>
            <a:ext cx="74220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Immigratie- en Naturalisatiedienst IND</a:t>
            </a:r>
          </a:p>
          <a:p>
            <a:pPr marL="342900" indent="-342900">
              <a:buAutoNum type="arabicPeriod"/>
            </a:pPr>
            <a:r>
              <a:rPr lang="nl-NL" dirty="0"/>
              <a:t>Hoort bij ministerie van Veiligheid en Justitie</a:t>
            </a:r>
          </a:p>
          <a:p>
            <a:pPr marL="342900" indent="-342900">
              <a:buAutoNum type="arabicPeriod"/>
            </a:pPr>
            <a:r>
              <a:rPr lang="nl-NL" dirty="0"/>
              <a:t>Beslissen wie een verblijfsvergunning krijgt</a:t>
            </a:r>
          </a:p>
          <a:p>
            <a:pPr marL="342900" indent="-342900">
              <a:buAutoNum type="arabicPeriod"/>
            </a:pPr>
            <a:r>
              <a:rPr lang="nl-NL" dirty="0"/>
              <a:t>Dit gebeurt door verhoren over het asielverhaal </a:t>
            </a:r>
            <a:r>
              <a:rPr lang="nl-NL" dirty="0" err="1"/>
              <a:t>mbv</a:t>
            </a:r>
            <a:r>
              <a:rPr lang="nl-NL" dirty="0"/>
              <a:t> tolken</a:t>
            </a:r>
          </a:p>
          <a:p>
            <a:pPr marL="342900" indent="-342900">
              <a:buAutoNum type="arabicPeriod"/>
            </a:pPr>
            <a:endParaRPr lang="nl-NL" dirty="0"/>
          </a:p>
          <a:p>
            <a:r>
              <a:rPr lang="nl-NL" b="1" dirty="0"/>
              <a:t>Centraal Orgaan opvang Asielzoekers COA</a:t>
            </a:r>
          </a:p>
          <a:p>
            <a:pPr marL="342900" indent="-342900">
              <a:buAutoNum type="arabicPeriod"/>
            </a:pPr>
            <a:r>
              <a:rPr lang="nl-NL" dirty="0"/>
              <a:t>Verzorgt opvang aan asielzoekers vanaf asielaanvraag </a:t>
            </a:r>
            <a:r>
              <a:rPr lang="nl-NL" dirty="0" err="1"/>
              <a:t>tm</a:t>
            </a:r>
            <a:r>
              <a:rPr lang="nl-NL" dirty="0"/>
              <a:t> verblijfsvergunning</a:t>
            </a:r>
          </a:p>
          <a:p>
            <a:pPr marL="342900" indent="-342900">
              <a:buAutoNum type="arabicPeriod"/>
            </a:pPr>
            <a:r>
              <a:rPr lang="nl-NL" dirty="0"/>
              <a:t>Hier kan je als </a:t>
            </a:r>
            <a:r>
              <a:rPr lang="nl-NL" dirty="0" err="1"/>
              <a:t>MZ’er</a:t>
            </a:r>
            <a:r>
              <a:rPr lang="nl-NL" dirty="0"/>
              <a:t> gaan werken</a:t>
            </a:r>
          </a:p>
          <a:p>
            <a:endParaRPr lang="nl-NL" dirty="0"/>
          </a:p>
          <a:p>
            <a:r>
              <a:rPr lang="nl-NL" b="1" dirty="0"/>
              <a:t>Vluchtelingenwerk Nederland VWN</a:t>
            </a:r>
          </a:p>
          <a:p>
            <a:pPr marL="342900" indent="-342900">
              <a:buAutoNum type="arabicPeriod"/>
            </a:pPr>
            <a:r>
              <a:rPr lang="nl-NL" dirty="0"/>
              <a:t>Belangen behartigen van </a:t>
            </a:r>
            <a:r>
              <a:rPr lang="nl-NL" dirty="0" err="1"/>
              <a:t>asielzokers</a:t>
            </a:r>
            <a:r>
              <a:rPr lang="nl-NL" dirty="0"/>
              <a:t> en vluchtelingen</a:t>
            </a:r>
          </a:p>
          <a:p>
            <a:pPr marL="342900" indent="-342900">
              <a:buAutoNum type="arabicPeriod"/>
            </a:pPr>
            <a:r>
              <a:rPr lang="nl-NL" dirty="0"/>
              <a:t>Veel vrijwilligers: hulp bij asielprocedure, dagelijks leven en taallessen</a:t>
            </a:r>
          </a:p>
          <a:p>
            <a:pPr marL="342900" indent="-342900">
              <a:buAutoNum type="arabicPeriod"/>
            </a:pPr>
            <a:endParaRPr lang="nl-NL" b="1" dirty="0"/>
          </a:p>
          <a:p>
            <a:r>
              <a:rPr lang="nl-NL" b="1" dirty="0"/>
              <a:t>Raad voor de Rechtsbijstand RB</a:t>
            </a:r>
          </a:p>
          <a:p>
            <a:pPr marL="342900" indent="-342900">
              <a:buAutoNum type="arabicPeriod"/>
            </a:pPr>
            <a:r>
              <a:rPr lang="nl-NL" dirty="0"/>
              <a:t>Iedere asielzoeker krijgt een advocaat toegewezen</a:t>
            </a:r>
          </a:p>
          <a:p>
            <a:pPr marL="342900" indent="-342900">
              <a:buAutoNum type="arabicPeriod"/>
            </a:pPr>
            <a:r>
              <a:rPr lang="nl-NL" dirty="0"/>
              <a:t>De Nederlandse Overheid betaalt dit</a:t>
            </a:r>
          </a:p>
          <a:p>
            <a:pPr marL="342900" indent="-342900">
              <a:buAutoNum type="arabicPeriod"/>
            </a:pPr>
            <a:endParaRPr lang="nl-NL" dirty="0"/>
          </a:p>
          <a:p>
            <a:endParaRPr lang="nl-NL" dirty="0"/>
          </a:p>
          <a:p>
            <a:pPr marL="342900" indent="-342900">
              <a:buAutoNum type="arabicPeriod"/>
            </a:pPr>
            <a:endParaRPr lang="nl-NL" dirty="0"/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3C6A873E-FE5C-4A79-8ACE-B4B100F2A493}"/>
              </a:ext>
            </a:extLst>
          </p:cNvPr>
          <p:cNvSpPr txBox="1"/>
          <p:nvPr/>
        </p:nvSpPr>
        <p:spPr>
          <a:xfrm>
            <a:off x="6625194" y="769114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pagina 292 </a:t>
            </a:r>
            <a:r>
              <a:rPr lang="nl-NL" dirty="0" err="1"/>
              <a:t>tm</a:t>
            </a:r>
            <a:r>
              <a:rPr lang="nl-NL" dirty="0"/>
              <a:t> 294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1C61F47-2FFC-4004-8FFA-C863CA312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413" y="1442283"/>
            <a:ext cx="1270833" cy="127083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56E2EB9D-CEA7-440D-A906-4F973071A1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8413" y="3100839"/>
            <a:ext cx="1300162" cy="1300162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99C79C68-C97D-48DF-9CCC-74AB074BDD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87352" y="4788724"/>
            <a:ext cx="1735783" cy="130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23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AE182C4-76D9-4F33-93DC-ABD23B0F259D}"/>
              </a:ext>
            </a:extLst>
          </p:cNvPr>
          <p:cNvSpPr txBox="1"/>
          <p:nvPr/>
        </p:nvSpPr>
        <p:spPr>
          <a:xfrm>
            <a:off x="1137920" y="833120"/>
            <a:ext cx="77486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Gemeente</a:t>
            </a:r>
          </a:p>
          <a:p>
            <a:pPr marL="457200" indent="-457200">
              <a:buAutoNum type="arabicPeriod"/>
            </a:pPr>
            <a:r>
              <a:rPr lang="nl-NL" sz="2000" dirty="0"/>
              <a:t>Inschrijven in Basis Registratie Personen (je krijgt een BSN  nummer)</a:t>
            </a:r>
          </a:p>
          <a:p>
            <a:pPr marL="457200" indent="-457200">
              <a:buAutoNum type="arabicPeriod"/>
            </a:pPr>
            <a:r>
              <a:rPr lang="nl-NL" sz="2000" dirty="0"/>
              <a:t>Dit geldt ook voor asielzoekers vanaf 6 maanden in Nederland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0F8DB63-8DE9-479F-BD28-B833D4BFEAF7}"/>
              </a:ext>
            </a:extLst>
          </p:cNvPr>
          <p:cNvSpPr txBox="1"/>
          <p:nvPr/>
        </p:nvSpPr>
        <p:spPr>
          <a:xfrm>
            <a:off x="1137920" y="2387600"/>
            <a:ext cx="63609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Stichting </a:t>
            </a:r>
            <a:r>
              <a:rPr lang="nl-NL" sz="2000" b="1" dirty="0" err="1"/>
              <a:t>Nidos</a:t>
            </a:r>
            <a:endParaRPr lang="nl-NL" sz="2000" b="1" dirty="0"/>
          </a:p>
          <a:p>
            <a:pPr marL="457200" indent="-457200">
              <a:buAutoNum type="arabicPeriod"/>
            </a:pPr>
            <a:r>
              <a:rPr lang="nl-NL" sz="2000" dirty="0"/>
              <a:t>Zorg voor jeugdbescherming van vluchtelingen</a:t>
            </a:r>
          </a:p>
          <a:p>
            <a:pPr marL="457200" indent="-457200">
              <a:buAutoNum type="arabicPeriod"/>
            </a:pPr>
            <a:r>
              <a:rPr lang="nl-NL" sz="2000" dirty="0"/>
              <a:t>Hier werken voogden voor alleenstaande minderjarige </a:t>
            </a:r>
          </a:p>
          <a:p>
            <a:r>
              <a:rPr lang="nl-NL" sz="2000" dirty="0"/>
              <a:t>       vluchtelingen onder 18 jaar (AMV)</a:t>
            </a:r>
          </a:p>
          <a:p>
            <a:pPr marL="457200" indent="-457200">
              <a:buAutoNum type="arabicPeriod"/>
            </a:pPr>
            <a:r>
              <a:rPr lang="nl-NL" sz="2000" dirty="0"/>
              <a:t>Voogden zijn de wettelijke vertegenwoordigers </a:t>
            </a:r>
          </a:p>
          <a:p>
            <a:pPr marL="457200" indent="-457200">
              <a:buAutoNum type="arabicPeriod"/>
            </a:pPr>
            <a:r>
              <a:rPr lang="nl-NL" sz="2000" dirty="0"/>
              <a:t>Je kunt als </a:t>
            </a:r>
            <a:r>
              <a:rPr lang="nl-NL" sz="2000" dirty="0" err="1"/>
              <a:t>MZ’er</a:t>
            </a:r>
            <a:r>
              <a:rPr lang="nl-NL" sz="2000" dirty="0"/>
              <a:t> hier gaan werken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8B3F138-FAE0-4B4A-84E6-BFBFBC1D0BB0}"/>
              </a:ext>
            </a:extLst>
          </p:cNvPr>
          <p:cNvSpPr txBox="1"/>
          <p:nvPr/>
        </p:nvSpPr>
        <p:spPr>
          <a:xfrm>
            <a:off x="1137920" y="4355197"/>
            <a:ext cx="919117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Dienst Terugkeer en Vertrek (DTV)</a:t>
            </a:r>
          </a:p>
          <a:p>
            <a:pPr marL="457200" indent="-457200">
              <a:buAutoNum type="arabicPeriod"/>
            </a:pPr>
            <a:r>
              <a:rPr lang="nl-NL" sz="2000" dirty="0"/>
              <a:t>Gesprekken voeren met afgewezen asielzoekers om hen te motiveren voor vertrek</a:t>
            </a:r>
          </a:p>
          <a:p>
            <a:pPr marL="457200" indent="-457200">
              <a:buAutoNum type="arabicPeriod"/>
            </a:pPr>
            <a:r>
              <a:rPr lang="nl-NL" sz="2000" dirty="0"/>
              <a:t>Juridisch geschoolde medewerkers</a:t>
            </a:r>
          </a:p>
          <a:p>
            <a:endParaRPr lang="nl-NL" b="1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5F254F8-C381-4597-894F-5E8539D97112}"/>
              </a:ext>
            </a:extLst>
          </p:cNvPr>
          <p:cNvSpPr txBox="1"/>
          <p:nvPr/>
        </p:nvSpPr>
        <p:spPr>
          <a:xfrm>
            <a:off x="1137920" y="5678339"/>
            <a:ext cx="50324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Internationale </a:t>
            </a:r>
            <a:r>
              <a:rPr lang="nl-NL" sz="2000" b="1" dirty="0" err="1"/>
              <a:t>Organistie</a:t>
            </a:r>
            <a:r>
              <a:rPr lang="nl-NL" sz="2000" b="1" dirty="0"/>
              <a:t> voor Migratie (IOM)</a:t>
            </a:r>
          </a:p>
          <a:p>
            <a:r>
              <a:rPr lang="nl-NL" sz="2000" dirty="0"/>
              <a:t>1. Hulp bij terugkeer naar land van herkomst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083348E-D847-4C4B-9C37-1F334ABAC6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0" y="2714625"/>
            <a:ext cx="3190875" cy="14287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34BD5925-5169-404F-B08A-CA3BE4FDD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2839" y="5189021"/>
            <a:ext cx="28575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15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1B33C6D-8296-48D5-8927-879D0B5F64EA}"/>
              </a:ext>
            </a:extLst>
          </p:cNvPr>
          <p:cNvSpPr/>
          <p:nvPr/>
        </p:nvSpPr>
        <p:spPr>
          <a:xfrm>
            <a:off x="1137621" y="1097895"/>
            <a:ext cx="95506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Opdracht</a:t>
            </a:r>
          </a:p>
          <a:p>
            <a:pPr algn="ctr"/>
            <a:endParaRPr lang="nl-NL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nl-N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9F6D8CE-405D-4666-80CD-6D48538049DB}"/>
              </a:ext>
            </a:extLst>
          </p:cNvPr>
          <p:cNvSpPr txBox="1"/>
          <p:nvPr/>
        </p:nvSpPr>
        <p:spPr>
          <a:xfrm>
            <a:off x="1137621" y="2159723"/>
            <a:ext cx="10169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Maak de opdracht die in </a:t>
            </a:r>
            <a:r>
              <a:rPr lang="nl-NL" sz="2400" b="1" dirty="0" err="1"/>
              <a:t>Its</a:t>
            </a:r>
            <a:r>
              <a:rPr lang="nl-NL" sz="2400" b="1" dirty="0"/>
              <a:t> Learning staat: ‘Verwerkingsopdracht Procedures’’</a:t>
            </a:r>
          </a:p>
        </p:txBody>
      </p:sp>
    </p:spTree>
    <p:extLst>
      <p:ext uri="{BB962C8B-B14F-4D97-AF65-F5344CB8AC3E}">
        <p14:creationId xmlns:p14="http://schemas.microsoft.com/office/powerpoint/2010/main" val="2168126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6EECC72-2255-4C7C-BA09-4F5D728E9FD5}"/>
              </a:ext>
            </a:extLst>
          </p:cNvPr>
          <p:cNvSpPr txBox="1"/>
          <p:nvPr/>
        </p:nvSpPr>
        <p:spPr>
          <a:xfrm>
            <a:off x="1554480" y="812800"/>
            <a:ext cx="86818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Waar is vastgelegd hoe het gaat met asielzoekers?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60FDB27-AA4D-438A-B8EF-2C13F4EC61C7}"/>
              </a:ext>
            </a:extLst>
          </p:cNvPr>
          <p:cNvSpPr txBox="1"/>
          <p:nvPr/>
        </p:nvSpPr>
        <p:spPr>
          <a:xfrm>
            <a:off x="1554480" y="1788159"/>
            <a:ext cx="5750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Vluchtelingenverdrag = Geneefse conventie: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4DAA40-64BD-4543-AD2A-875ED6EF0AC6}"/>
              </a:ext>
            </a:extLst>
          </p:cNvPr>
          <p:cNvSpPr txBox="1"/>
          <p:nvPr/>
        </p:nvSpPr>
        <p:spPr>
          <a:xfrm>
            <a:off x="1554480" y="2119420"/>
            <a:ext cx="9773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Je mag niet teruggestuurd worden naar een land waar je gevaar loopt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A0B1F763-6972-4B0E-9EB7-50DB0FB143D0}"/>
              </a:ext>
            </a:extLst>
          </p:cNvPr>
          <p:cNvSpPr txBox="1"/>
          <p:nvPr/>
        </p:nvSpPr>
        <p:spPr>
          <a:xfrm>
            <a:off x="1554480" y="3058160"/>
            <a:ext cx="77630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In Nederland:   Vreemdelingenwet: de procedures</a:t>
            </a:r>
          </a:p>
          <a:p>
            <a:r>
              <a:rPr lang="nl-NL" sz="2400" dirty="0"/>
              <a:t>                            Wet Centraal Orgaan Asielzoekers: de opvang</a:t>
            </a:r>
          </a:p>
          <a:p>
            <a:r>
              <a:rPr lang="nl-NL" sz="2400" dirty="0"/>
              <a:t>	               Wet Inburgering</a:t>
            </a:r>
          </a:p>
        </p:txBody>
      </p:sp>
    </p:spTree>
    <p:extLst>
      <p:ext uri="{BB962C8B-B14F-4D97-AF65-F5344CB8AC3E}">
        <p14:creationId xmlns:p14="http://schemas.microsoft.com/office/powerpoint/2010/main" val="331112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9F8507B-BAC4-444B-AF29-E862BD72ED95}"/>
              </a:ext>
            </a:extLst>
          </p:cNvPr>
          <p:cNvSpPr txBox="1"/>
          <p:nvPr/>
        </p:nvSpPr>
        <p:spPr>
          <a:xfrm>
            <a:off x="1178560" y="792480"/>
            <a:ext cx="9366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Wat gebeurt er met iemand die asiel aanvraagt in Nederland?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64E1EE4-6F24-40E7-8AB1-2D497FE3F4F5}"/>
              </a:ext>
            </a:extLst>
          </p:cNvPr>
          <p:cNvSpPr txBox="1"/>
          <p:nvPr/>
        </p:nvSpPr>
        <p:spPr>
          <a:xfrm>
            <a:off x="1087120" y="1553410"/>
            <a:ext cx="6464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1.  </a:t>
            </a:r>
            <a:r>
              <a:rPr lang="nl-NL" sz="2400" b="1" dirty="0"/>
              <a:t>Identiteitscheck: ben je wie je zegt dat je bent?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A1C342F-5A04-449E-8117-A4EA2471DC05}"/>
              </a:ext>
            </a:extLst>
          </p:cNvPr>
          <p:cNvSpPr txBox="1"/>
          <p:nvPr/>
        </p:nvSpPr>
        <p:spPr>
          <a:xfrm>
            <a:off x="1178560" y="2015075"/>
            <a:ext cx="6888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dirty="0"/>
              <a:t>Direct na aankomst: aanmeldgehoor</a:t>
            </a:r>
          </a:p>
          <a:p>
            <a:pPr marL="285750" indent="-285750">
              <a:buFontTx/>
              <a:buChar char="-"/>
            </a:pPr>
            <a:r>
              <a:rPr lang="nl-NL" dirty="0"/>
              <a:t>IND checkt in gesprek </a:t>
            </a:r>
            <a:r>
              <a:rPr lang="nl-NL" dirty="0" err="1"/>
              <a:t>mbv</a:t>
            </a:r>
            <a:r>
              <a:rPr lang="nl-NL" dirty="0"/>
              <a:t> databank</a:t>
            </a:r>
          </a:p>
          <a:p>
            <a:pPr marL="285750" indent="-285750">
              <a:buFontTx/>
              <a:buChar char="-"/>
            </a:pPr>
            <a:r>
              <a:rPr lang="nl-NL" dirty="0"/>
              <a:t>Hobbels: geen paspoort, geen geboortebewijs, geen geboortedatum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FE61AE1-27A7-489C-922F-83B1643888E9}"/>
              </a:ext>
            </a:extLst>
          </p:cNvPr>
          <p:cNvSpPr txBox="1"/>
          <p:nvPr/>
        </p:nvSpPr>
        <p:spPr>
          <a:xfrm>
            <a:off x="1178560" y="3400070"/>
            <a:ext cx="8490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2. </a:t>
            </a:r>
            <a:r>
              <a:rPr lang="nl-NL" sz="2400" b="1" dirty="0"/>
              <a:t>Diverse interviews, voorbereid </a:t>
            </a:r>
            <a:r>
              <a:rPr lang="nl-NL" sz="2400" b="1" dirty="0" err="1"/>
              <a:t>mbv</a:t>
            </a:r>
            <a:r>
              <a:rPr lang="nl-NL" sz="2400" b="1" dirty="0"/>
              <a:t> VWN, samen met advocaat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C625FBB-5F0B-4A69-AD19-42D3A4A8EDA1}"/>
              </a:ext>
            </a:extLst>
          </p:cNvPr>
          <p:cNvSpPr txBox="1"/>
          <p:nvPr/>
        </p:nvSpPr>
        <p:spPr>
          <a:xfrm>
            <a:off x="1178560" y="3861735"/>
            <a:ext cx="4305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Gesprek 1: identiteit, nationaliteit, reisroute</a:t>
            </a:r>
          </a:p>
          <a:p>
            <a:r>
              <a:rPr lang="nl-NL" dirty="0"/>
              <a:t>Gesprek 2: asielverhaal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6958395-D0F6-4F67-A085-F55064AC9965}"/>
              </a:ext>
            </a:extLst>
          </p:cNvPr>
          <p:cNvSpPr txBox="1"/>
          <p:nvPr/>
        </p:nvSpPr>
        <p:spPr>
          <a:xfrm>
            <a:off x="1178560" y="5024387"/>
            <a:ext cx="33611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3. Mogelijke beslissingen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62C8EB6-50EF-45CD-8516-2F8252A7906F}"/>
              </a:ext>
            </a:extLst>
          </p:cNvPr>
          <p:cNvSpPr txBox="1"/>
          <p:nvPr/>
        </p:nvSpPr>
        <p:spPr>
          <a:xfrm>
            <a:off x="1178560" y="5405280"/>
            <a:ext cx="2582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eriod"/>
            </a:pPr>
            <a:r>
              <a:rPr lang="nl-NL" dirty="0"/>
              <a:t>Verblijfsvergunning</a:t>
            </a:r>
          </a:p>
          <a:p>
            <a:pPr marL="342900" indent="-342900">
              <a:buAutoNum type="alphaLcPeriod"/>
            </a:pPr>
            <a:r>
              <a:rPr lang="nl-NL" dirty="0"/>
              <a:t>Nader onderzoek</a:t>
            </a:r>
          </a:p>
          <a:p>
            <a:pPr marL="342900" indent="-342900">
              <a:buAutoNum type="alphaLcPeriod"/>
            </a:pPr>
            <a:r>
              <a:rPr lang="nl-NL" dirty="0"/>
              <a:t>Afwijzing asielverzoek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CF8B6F3-71A1-4F8F-9785-EA1394306596}"/>
              </a:ext>
            </a:extLst>
          </p:cNvPr>
          <p:cNvSpPr txBox="1"/>
          <p:nvPr/>
        </p:nvSpPr>
        <p:spPr>
          <a:xfrm>
            <a:off x="3883430" y="5946105"/>
            <a:ext cx="7335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Hobbels bij terugkeer: paspoort, welk land, tegenwerking land van herkomst</a:t>
            </a:r>
          </a:p>
          <a:p>
            <a:r>
              <a:rPr lang="nl-NL" dirty="0"/>
              <a:t>Problemen asielzoeker bij terugkeer</a:t>
            </a:r>
          </a:p>
        </p:txBody>
      </p:sp>
    </p:spTree>
    <p:extLst>
      <p:ext uri="{BB962C8B-B14F-4D97-AF65-F5344CB8AC3E}">
        <p14:creationId xmlns:p14="http://schemas.microsoft.com/office/powerpoint/2010/main" val="107643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9DF9EFF0-1D3A-426C-9EB0-4C48C7DA1B41}"/>
              </a:ext>
            </a:extLst>
          </p:cNvPr>
          <p:cNvSpPr txBox="1"/>
          <p:nvPr/>
        </p:nvSpPr>
        <p:spPr>
          <a:xfrm>
            <a:off x="1617044" y="1251284"/>
            <a:ext cx="1590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Dublin verdrag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E34A5A05-7F76-48D6-B6CF-77F1D40F8827}"/>
              </a:ext>
            </a:extLst>
          </p:cNvPr>
          <p:cNvSpPr txBox="1"/>
          <p:nvPr/>
        </p:nvSpPr>
        <p:spPr>
          <a:xfrm>
            <a:off x="4109987" y="1112784"/>
            <a:ext cx="5249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Iemand die in meerdere landen asiel aanvraagt, moet </a:t>
            </a:r>
          </a:p>
          <a:p>
            <a:r>
              <a:rPr lang="nl-NL" dirty="0"/>
              <a:t>terug naar het eerste land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7D5A8DA-44E8-4B49-B3D0-4C89B2D76B89}"/>
              </a:ext>
            </a:extLst>
          </p:cNvPr>
          <p:cNvSpPr txBox="1"/>
          <p:nvPr/>
        </p:nvSpPr>
        <p:spPr>
          <a:xfrm>
            <a:off x="1617044" y="2618071"/>
            <a:ext cx="117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Veilig land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7705292-8A16-416F-8DE3-85CB333AEEDB}"/>
              </a:ext>
            </a:extLst>
          </p:cNvPr>
          <p:cNvSpPr txBox="1"/>
          <p:nvPr/>
        </p:nvSpPr>
        <p:spPr>
          <a:xfrm>
            <a:off x="4109987" y="2664237"/>
            <a:ext cx="5737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Ieder land in de EU heeft zijn eigen lijstje van veilige landen</a:t>
            </a:r>
          </a:p>
          <a:p>
            <a:r>
              <a:rPr lang="nl-NL" dirty="0"/>
              <a:t>Kom je daarvandaan, dan ga je zonder pardon terug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8932A5C-E577-447E-9D2D-41D2CD62AF9C}"/>
              </a:ext>
            </a:extLst>
          </p:cNvPr>
          <p:cNvSpPr txBox="1"/>
          <p:nvPr/>
        </p:nvSpPr>
        <p:spPr>
          <a:xfrm>
            <a:off x="1684421" y="4302493"/>
            <a:ext cx="181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Gezinshereniging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22A5185-A0B3-4AAC-94E9-1CCD9F3353E7}"/>
              </a:ext>
            </a:extLst>
          </p:cNvPr>
          <p:cNvSpPr txBox="1"/>
          <p:nvPr/>
        </p:nvSpPr>
        <p:spPr>
          <a:xfrm>
            <a:off x="4244741" y="4302493"/>
            <a:ext cx="3770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Alleen voor erkend vluchteling</a:t>
            </a:r>
          </a:p>
          <a:p>
            <a:r>
              <a:rPr lang="nl-NL" dirty="0"/>
              <a:t>Aantonen familie </a:t>
            </a:r>
            <a:r>
              <a:rPr lang="nl-NL" dirty="0" err="1"/>
              <a:t>dmv</a:t>
            </a:r>
            <a:r>
              <a:rPr lang="nl-NL" dirty="0"/>
              <a:t> DNA onderzoek</a:t>
            </a:r>
          </a:p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7234AF2A-E271-491C-B501-990127596E0B}"/>
              </a:ext>
            </a:extLst>
          </p:cNvPr>
          <p:cNvSpPr txBox="1"/>
          <p:nvPr/>
        </p:nvSpPr>
        <p:spPr>
          <a:xfrm>
            <a:off x="1617044" y="5663750"/>
            <a:ext cx="3524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UNHCR uitgenodigde vluchtelingen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3CEA1B34-A1E9-4635-A55E-F0FDBDE4855B}"/>
              </a:ext>
            </a:extLst>
          </p:cNvPr>
          <p:cNvSpPr txBox="1"/>
          <p:nvPr/>
        </p:nvSpPr>
        <p:spPr>
          <a:xfrm>
            <a:off x="5428649" y="5663750"/>
            <a:ext cx="2435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Internationale verdeling</a:t>
            </a:r>
          </a:p>
        </p:txBody>
      </p:sp>
    </p:spTree>
    <p:extLst>
      <p:ext uri="{BB962C8B-B14F-4D97-AF65-F5344CB8AC3E}">
        <p14:creationId xmlns:p14="http://schemas.microsoft.com/office/powerpoint/2010/main" val="363549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20368CD8-75A4-4A13-891C-B0EB72F9B1D1}"/>
              </a:ext>
            </a:extLst>
          </p:cNvPr>
          <p:cNvSpPr txBox="1"/>
          <p:nvPr/>
        </p:nvSpPr>
        <p:spPr>
          <a:xfrm>
            <a:off x="1713297" y="952901"/>
            <a:ext cx="3653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Opdracht les 2: Inburgering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B0AF063-2CB7-4C65-9CA8-D2F2DEF95F14}"/>
              </a:ext>
            </a:extLst>
          </p:cNvPr>
          <p:cNvSpPr txBox="1"/>
          <p:nvPr/>
        </p:nvSpPr>
        <p:spPr>
          <a:xfrm>
            <a:off x="1876926" y="1992429"/>
            <a:ext cx="772756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/>
              <a:t>Leg in een verslag uit:</a:t>
            </a:r>
          </a:p>
          <a:p>
            <a:pPr marL="342900" indent="-342900">
              <a:buFontTx/>
              <a:buChar char="-"/>
            </a:pPr>
            <a:r>
              <a:rPr lang="nl-NL" sz="2000" b="1" dirty="0"/>
              <a:t>Hoe de inburgeringsregeling eruit ziet in Nederland </a:t>
            </a:r>
          </a:p>
          <a:p>
            <a:pPr marL="342900" indent="-342900">
              <a:buFontTx/>
              <a:buChar char="-"/>
            </a:pPr>
            <a:r>
              <a:rPr lang="nl-NL" sz="2000" b="1" dirty="0"/>
              <a:t>Wat de inhoud is van het inburgeringsprogramma</a:t>
            </a:r>
          </a:p>
          <a:p>
            <a:pPr marL="342900" indent="-342900">
              <a:buFontTx/>
              <a:buChar char="-"/>
            </a:pPr>
            <a:r>
              <a:rPr lang="nl-NL" sz="2000" b="1" dirty="0"/>
              <a:t>Verwerk een voorbeeld van een les uit het inburgeringsprogramma.</a:t>
            </a:r>
          </a:p>
          <a:p>
            <a:r>
              <a:rPr lang="nl-NL" sz="2000" b="1" dirty="0"/>
              <a:t>      Leg uit waarom deze les je aanspreekt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3190B49-AB0B-49C7-AB28-8996B0B46412}"/>
              </a:ext>
            </a:extLst>
          </p:cNvPr>
          <p:cNvSpPr/>
          <p:nvPr/>
        </p:nvSpPr>
        <p:spPr>
          <a:xfrm>
            <a:off x="1713297" y="4343613"/>
            <a:ext cx="6096000" cy="16635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nl-N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Beoordelingscriteria: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Regeling is uitgelegd in eigen woorden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Inhoud van het programma is uitgelegd in eigen woorden</a:t>
            </a:r>
            <a:endParaRPr lang="nl-NL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is een voorbeeld verwerkt en de keuze is gemotiveerd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Bron is vermeld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48320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469</Words>
  <Application>Microsoft Office PowerPoint</Application>
  <PresentationFormat>Breedbeeld</PresentationFormat>
  <Paragraphs>77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12</cp:revision>
  <dcterms:created xsi:type="dcterms:W3CDTF">2019-11-28T10:21:37Z</dcterms:created>
  <dcterms:modified xsi:type="dcterms:W3CDTF">2020-11-15T14:29:13Z</dcterms:modified>
</cp:coreProperties>
</file>